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51"/>
  </p:notesMasterIdLst>
  <p:sldIdLst>
    <p:sldId id="354" r:id="rId2"/>
    <p:sldId id="256" r:id="rId3"/>
    <p:sldId id="294" r:id="rId4"/>
    <p:sldId id="293" r:id="rId5"/>
    <p:sldId id="298" r:id="rId6"/>
    <p:sldId id="296" r:id="rId7"/>
    <p:sldId id="290" r:id="rId8"/>
    <p:sldId id="299" r:id="rId9"/>
    <p:sldId id="302" r:id="rId10"/>
    <p:sldId id="300" r:id="rId11"/>
    <p:sldId id="301" r:id="rId12"/>
    <p:sldId id="303" r:id="rId13"/>
    <p:sldId id="304" r:id="rId14"/>
    <p:sldId id="305" r:id="rId15"/>
    <p:sldId id="307" r:id="rId16"/>
    <p:sldId id="311" r:id="rId17"/>
    <p:sldId id="312" r:id="rId18"/>
    <p:sldId id="309" r:id="rId19"/>
    <p:sldId id="310" r:id="rId20"/>
    <p:sldId id="324" r:id="rId21"/>
    <p:sldId id="306" r:id="rId22"/>
    <p:sldId id="308" r:id="rId23"/>
    <p:sldId id="325" r:id="rId24"/>
    <p:sldId id="326" r:id="rId25"/>
    <p:sldId id="327" r:id="rId26"/>
    <p:sldId id="328" r:id="rId27"/>
    <p:sldId id="330" r:id="rId28"/>
    <p:sldId id="329" r:id="rId29"/>
    <p:sldId id="313" r:id="rId30"/>
    <p:sldId id="316" r:id="rId31"/>
    <p:sldId id="317" r:id="rId32"/>
    <p:sldId id="318" r:id="rId33"/>
    <p:sldId id="322" r:id="rId34"/>
    <p:sldId id="321" r:id="rId35"/>
    <p:sldId id="314" r:id="rId36"/>
    <p:sldId id="323" r:id="rId37"/>
    <p:sldId id="331" r:id="rId38"/>
    <p:sldId id="332" r:id="rId39"/>
    <p:sldId id="333" r:id="rId40"/>
    <p:sldId id="334" r:id="rId41"/>
    <p:sldId id="335" r:id="rId42"/>
    <p:sldId id="315" r:id="rId43"/>
    <p:sldId id="336" r:id="rId44"/>
    <p:sldId id="337" r:id="rId45"/>
    <p:sldId id="338" r:id="rId46"/>
    <p:sldId id="339" r:id="rId47"/>
    <p:sldId id="340" r:id="rId48"/>
    <p:sldId id="342" r:id="rId49"/>
    <p:sldId id="341" r:id="rId50"/>
  </p:sldIdLst>
  <p:sldSz cx="9144000" cy="6858000" type="screen4x3"/>
  <p:notesSz cx="6858000" cy="9144000"/>
  <p:embeddedFontLst>
    <p:embeddedFont>
      <p:font typeface="Tahoma" panose="020B0604030504040204" pitchFamily="34" charset="0"/>
      <p:regular r:id="rId52"/>
      <p:bold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en Pannell" userId="3b657cec09296bdc" providerId="LiveId" clId="{CC6A2AE1-C94B-42DE-B4BC-95665362D776}"/>
    <pc:docChg chg="delSld modSld">
      <pc:chgData name="Allen Pannell" userId="3b657cec09296bdc" providerId="LiveId" clId="{CC6A2AE1-C94B-42DE-B4BC-95665362D776}" dt="2024-05-10T17:26:18.039" v="1" actId="1076"/>
      <pc:docMkLst>
        <pc:docMk/>
      </pc:docMkLst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431219938" sldId="257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065903415" sldId="258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55892913" sldId="259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998018658" sldId="260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491471609" sldId="261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503244164" sldId="262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677350072" sldId="263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305665998" sldId="264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796653357" sldId="265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701228085" sldId="266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808305794" sldId="267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671887027" sldId="268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538922573" sldId="269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155144698" sldId="270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682302175" sldId="271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4048060916" sldId="272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524584073" sldId="273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16477135" sldId="274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522944054" sldId="275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475587078" sldId="276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486024811" sldId="277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783704320" sldId="278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588198266" sldId="279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814032480" sldId="280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988142902" sldId="281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252145308" sldId="282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781595523" sldId="283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655250005" sldId="284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794981565" sldId="285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4098009049" sldId="286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905763326" sldId="287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028220498" sldId="288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321709978" sldId="289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845699" sldId="291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730347868" sldId="292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816179170" sldId="295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267398977" sldId="297"/>
        </pc:sldMkLst>
      </pc:sldChg>
      <pc:sldChg chg="modSp mod">
        <pc:chgData name="Allen Pannell" userId="3b657cec09296bdc" providerId="LiveId" clId="{CC6A2AE1-C94B-42DE-B4BC-95665362D776}" dt="2024-05-10T17:26:18.039" v="1" actId="1076"/>
        <pc:sldMkLst>
          <pc:docMk/>
          <pc:sldMk cId="3891230472" sldId="340"/>
        </pc:sldMkLst>
        <pc:picChg chg="mod">
          <ac:chgData name="Allen Pannell" userId="3b657cec09296bdc" providerId="LiveId" clId="{CC6A2AE1-C94B-42DE-B4BC-95665362D776}" dt="2024-05-10T17:26:18.039" v="1" actId="1076"/>
          <ac:picMkLst>
            <pc:docMk/>
            <pc:sldMk cId="3891230472" sldId="340"/>
            <ac:picMk id="5" creationId="{AF4A9D6F-11E2-28A7-28FD-90C188DB2739}"/>
          </ac:picMkLst>
        </pc:picChg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947149499" sldId="343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624748587" sldId="344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598798004" sldId="345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170202357" sldId="346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2254675117" sldId="347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809099304" sldId="348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160324463" sldId="349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706388171" sldId="350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375981902" sldId="351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1872242591" sldId="352"/>
        </pc:sldMkLst>
      </pc:sldChg>
      <pc:sldChg chg="del">
        <pc:chgData name="Allen Pannell" userId="3b657cec09296bdc" providerId="LiveId" clId="{CC6A2AE1-C94B-42DE-B4BC-95665362D776}" dt="2024-05-10T17:26:15.064" v="0" actId="47"/>
        <pc:sldMkLst>
          <pc:docMk/>
          <pc:sldMk cId="771948687" sldId="3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0T13:36:4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553 2940 25775 0 0,'-6'115'2288'0'0,"4"-33"-1892"0"0,-26 86-244 0 0,12-84-148 0 0,-49 383-84 0 0,32-15-110 0 0,32-443 184 0 0,-9 233-157 0 0,9-132-61 0 0,24 216 0 0 0,-16-283 119 0 0,2 0 0 0 0,2 0 0 0 0,1 0 0 0 0,2-2-1 0 0,3 0 1 0 0,1 0 0 0 0,41 67 0 0 0,-32-68 37 0 0,3-2-1 0 0,0-1 1 0 0,3-2-1 0 0,1-1 1 0 0,1-1-1 0 0,53 36 1 0 0,-36-33 9 0 0,1-3-1 0 0,2-2 1 0 0,1-3-1 0 0,86 31 1 0 0,17-7 78 0 0,2-7-1 0 0,2-6 0 0 0,1-8 1 0 0,259 15-1 0 0,-307-42 255 0 0,1-6 0 0 0,-1-5 0 0 0,0-5 0 0 0,-1-5 0 0 0,0-5-1 0 0,-2-5 1 0 0,-1-5 0 0 0,196-84 0 0 0,-80-5 195 0 0,-10-18-67 0 0,-72 44-247 0 0,176-106 60 0 0,137-87-67 0 0,22 12-71 0 0,38 5-65 0 0,321-158-526 0 0,-803 412 451 0 0,52-25-176 0 0,105-65 0 0 0,-172 93 230 0 0,-2-1-1 0 0,0-1 1 0 0,-1-1-1 0 0,0-1 1 0 0,-2-1-1 0 0,0 0 1 0 0,-1-1-1 0 0,15-24 1 0 0,-23 30 46 0 0,0 0-1 0 0,-1-1 1 0 0,0 1-1 0 0,-2-1 1 0 0,1-1 0 0 0,-2 1-1 0 0,0-1 1 0 0,-1 0-1 0 0,0 1 1 0 0,-2-1 0 0 0,0-1-1 0 0,0 1 1 0 0,-1 0-1 0 0,-3-17 1 0 0,-5-8 44 0 0,-2 0-1 0 0,-1 1 1 0 0,-2 0-1 0 0,-2 1 1 0 0,-26-48-1 0 0,-117-175 203 0 0,30 77-270 0 0,-176-196 1 0 0,-63-3-158 0 0,329 345 130 0 0,-209-203-209 0 0,-444-334 1 0 0,388 362-294 0 0,-444-238 1 0 0,236 209-246 0 0,416 206 582 0 0,-2 5 0 0 0,-2 4 0 0 0,-153-24-1 0 0,161 41 50 0 0,-156 0-1 0 0,192 13 87 0 0,0 3 1 0 0,0 2 0 0 0,1 2-1 0 0,-60 19 1 0 0,52-7 17 0 0,1 3 1 0 0,1 2-1 0 0,2 3 0 0 0,0 3 1 0 0,-64 47-1 0 0,23-5-29 0 0,-164 157 0 0 0,130-93 218 0 0,-216 288-1 0 0,216-233 43 0 0,-126 247 0 0 0,3 132 123 0 0,68 27 2 0 0,50 15-266 0 0,36 5-536 0 0,23-11-905 0 0,43-303 659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083F5-83D5-4A13-8F8D-EEE89CBFA87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27364-D441-40E9-8FE0-49DB5EB1A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6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07324-41BE-4C43-9742-7725BFE86CEA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03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1638-F6C3-4AF2-81FE-EE42DFBD75AF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9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0C649-7DAB-4DAA-A6E9-32204D31678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7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ACB0-F968-49EF-8738-7C7FE4BB390E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EA9A-D0D8-4487-B36E-4D9C9AAAB05A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2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3332C-2D75-4058-853A-94A945CB18BA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6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A9E2-71E4-41F1-994A-FDDFD63F45E8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92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8CD14-981D-44FC-8F0C-193B470FFAF9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50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383A5-D7F4-49D1-9614-530C74F17F0A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901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40287-B93E-49B7-A191-2C182253127C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6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AE68-B2AD-4F91-9865-74D286E58982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0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35B35C-49DC-4125-80D5-649AED9C45E4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E6B189-CBD7-4A0E-9C2D-3D62AD35D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8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student-png/download/66289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TheCodingTrai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DAFA-B721-04D8-74F0-B2129524B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 for BAS479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8FB02D-95C4-E0DF-3161-288320D96E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Allen Pannell</a:t>
            </a:r>
          </a:p>
          <a:p>
            <a:endParaRPr lang="en-US" dirty="0"/>
          </a:p>
          <a:p>
            <a:r>
              <a:rPr lang="en-US" dirty="0"/>
              <a:t>Content @github.com/rabidvol/BAS479</a:t>
            </a:r>
          </a:p>
        </p:txBody>
      </p:sp>
    </p:spTree>
    <p:extLst>
      <p:ext uri="{BB962C8B-B14F-4D97-AF65-F5344CB8AC3E}">
        <p14:creationId xmlns:p14="http://schemas.microsoft.com/office/powerpoint/2010/main" val="134464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82D7-6269-45A9-A297-E6DE1FC7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GitHub Desktop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D16FB-D282-98BE-28DD-3057C0CB5C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62" y="1552561"/>
            <a:ext cx="6272217" cy="232698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68BD7D-96A7-1C9F-69C8-A304019C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1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6D0E-5F11-5BE3-64BD-EF795340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GitHub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864F0-8CED-937A-209A-527E55D802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3" y="1507153"/>
            <a:ext cx="5332090" cy="3673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49E3B-9F40-3E25-1730-7AEC632901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384" y="4117600"/>
            <a:ext cx="4834821" cy="21322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80458-3C62-B764-78F0-E110780C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4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29AD-F756-2C74-965A-F67B5275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3" y="365126"/>
            <a:ext cx="9010250" cy="1325563"/>
          </a:xfrm>
        </p:spPr>
        <p:txBody>
          <a:bodyPr/>
          <a:lstStyle/>
          <a:p>
            <a:r>
              <a:rPr lang="en-US" dirty="0"/>
              <a:t>Video Help. Back to Christina’s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40599-924E-82EB-21EE-0695579075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25" y="3203949"/>
            <a:ext cx="8505887" cy="309564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82987E-CD44-9D1E-1BB8-0DBF31C8BDBD}"/>
              </a:ext>
            </a:extLst>
          </p:cNvPr>
          <p:cNvSpPr/>
          <p:nvPr/>
        </p:nvSpPr>
        <p:spPr>
          <a:xfrm>
            <a:off x="0" y="4083728"/>
            <a:ext cx="2450237" cy="10830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5C5DF-C891-B386-6569-3053145203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638" y="1844702"/>
            <a:ext cx="3066554" cy="104250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E4F8B-EADD-89CB-1C28-F123725A9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1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0424-189E-22AE-9B7D-A546C682D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97" y="187573"/>
            <a:ext cx="7886700" cy="1325563"/>
          </a:xfrm>
        </p:spPr>
        <p:txBody>
          <a:bodyPr/>
          <a:lstStyle/>
          <a:p>
            <a:r>
              <a:rPr lang="en-US" dirty="0"/>
              <a:t>What Desktop Looks like …. after syncing with GitHub.com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5DB39-BF20-5A01-CABF-6C6F77A77C4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0689"/>
            <a:ext cx="9144000" cy="52116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2E855-F9A1-5882-8EAB-FED324A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8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BF64-3602-7BFE-2991-986C79D6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23" y="365126"/>
            <a:ext cx="8372536" cy="1325563"/>
          </a:xfrm>
        </p:spPr>
        <p:txBody>
          <a:bodyPr>
            <a:normAutofit/>
          </a:bodyPr>
          <a:lstStyle/>
          <a:p>
            <a:r>
              <a:rPr lang="en-US" dirty="0"/>
              <a:t>Find my GitHub Repo for your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61191-206F-B35E-749A-282323419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Logon to GitHub.com</a:t>
            </a:r>
          </a:p>
          <a:p>
            <a:r>
              <a:rPr lang="en-US" dirty="0"/>
              <a:t>Got to search bar on your Home page: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 ‘</a:t>
            </a:r>
            <a:r>
              <a:rPr lang="en-US" dirty="0" err="1"/>
              <a:t>rabidvol</a:t>
            </a:r>
            <a:r>
              <a:rPr lang="en-US" dirty="0"/>
              <a:t>/BAS479’ (or your class number)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EB39C-31D6-FFDC-314D-9B3636F95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12" y="2902027"/>
            <a:ext cx="7895004" cy="12314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CF69ACB-05DC-C1B1-96DE-23F323648FD7}"/>
              </a:ext>
            </a:extLst>
          </p:cNvPr>
          <p:cNvCxnSpPr>
            <a:cxnSpLocks/>
          </p:cNvCxnSpPr>
          <p:nvPr/>
        </p:nvCxnSpPr>
        <p:spPr>
          <a:xfrm flipH="1">
            <a:off x="7190216" y="2498795"/>
            <a:ext cx="1225117" cy="5365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EDB008-1FF2-939E-5E1F-CC4010549A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23" y="5006724"/>
            <a:ext cx="8372536" cy="6762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94FBE-3365-D795-226C-5A62E1B14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78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7A718-67EC-CDD0-A36D-89E27110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081856" cy="1325563"/>
          </a:xfrm>
        </p:spPr>
        <p:txBody>
          <a:bodyPr/>
          <a:lstStyle/>
          <a:p>
            <a:r>
              <a:rPr lang="en-US" dirty="0"/>
              <a:t>Find my GitHub Repo for your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BC6B0-5BDB-65EB-5411-B92F70258A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5282"/>
            <a:ext cx="9153911" cy="1403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3FD18D-6AEB-578E-9DEE-36C14167FA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7917" y="2597078"/>
            <a:ext cx="1408298" cy="731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89840-6079-2D37-F117-70AEF8A60303}"/>
              </a:ext>
            </a:extLst>
          </p:cNvPr>
          <p:cNvSpPr txBox="1"/>
          <p:nvPr/>
        </p:nvSpPr>
        <p:spPr>
          <a:xfrm>
            <a:off x="2299316" y="2325950"/>
            <a:ext cx="1296140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ED9D438-5B94-83A9-FB19-B1A27384F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B54-F3CC-C6FD-B183-87693513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AAA4A-789C-01C4-4B4B-752D2B4D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a master folder on:		</a:t>
            </a:r>
          </a:p>
          <a:p>
            <a:pPr lvl="1"/>
            <a:r>
              <a:rPr lang="en-US" dirty="0"/>
              <a:t>Dropbox</a:t>
            </a:r>
          </a:p>
          <a:p>
            <a:pPr lvl="1"/>
            <a:r>
              <a:rPr lang="en-US" dirty="0"/>
              <a:t>Google Drive</a:t>
            </a:r>
          </a:p>
          <a:p>
            <a:pPr lvl="1"/>
            <a:r>
              <a:rPr lang="en-US" dirty="0"/>
              <a:t>One Drive</a:t>
            </a:r>
          </a:p>
          <a:p>
            <a:r>
              <a:rPr lang="en-US" dirty="0"/>
              <a:t>Inside the master folder (Repo) are</a:t>
            </a:r>
          </a:p>
          <a:p>
            <a:pPr lvl="1"/>
            <a:r>
              <a:rPr lang="en-US" dirty="0"/>
              <a:t>Files of any type</a:t>
            </a:r>
          </a:p>
          <a:p>
            <a:pPr lvl="2"/>
            <a:r>
              <a:rPr lang="en-US" dirty="0"/>
              <a:t>Mainly your R files</a:t>
            </a:r>
          </a:p>
          <a:p>
            <a:pPr lvl="1"/>
            <a:r>
              <a:rPr lang="en-US" dirty="0"/>
              <a:t>Subfolders to organize your work</a:t>
            </a:r>
          </a:p>
          <a:p>
            <a:endParaRPr lang="en-US" dirty="0"/>
          </a:p>
          <a:p>
            <a:r>
              <a:rPr lang="en-US" dirty="0"/>
              <a:t>Creating one is 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0185A-F47C-9B14-1387-C797DE98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51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7AA3C8-9B72-6D13-C7EF-ABB4BCFE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Repo?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2AD28-93BD-3983-F283-C466B62DA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tx2">
                <a:lumMod val="25000"/>
                <a:lumOff val="75000"/>
              </a:schemeClr>
            </a:solidFill>
          </a:ln>
        </p:spPr>
        <p:txBody>
          <a:bodyPr/>
          <a:lstStyle/>
          <a:p>
            <a:r>
              <a:rPr lang="en-US" dirty="0"/>
              <a:t>My folder on One Drive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10F9D5-5443-93B3-D38E-23E39AF73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ln>
            <a:solidFill>
              <a:schemeClr val="tx2">
                <a:lumMod val="25000"/>
                <a:lumOff val="75000"/>
              </a:schemeClr>
            </a:solidFill>
          </a:ln>
        </p:spPr>
        <p:txBody>
          <a:bodyPr/>
          <a:lstStyle/>
          <a:p>
            <a:r>
              <a:rPr lang="en-US" dirty="0"/>
              <a:t>My Repo with same files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BC46DC-5F38-9E59-F4D3-5DBA0DB7992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9151" y="2679139"/>
            <a:ext cx="3943212" cy="267409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B27AD53-DA85-C773-C636-ED09774FF5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79"/>
          <a:stretch/>
        </p:blipFill>
        <p:spPr>
          <a:xfrm>
            <a:off x="633783" y="2690428"/>
            <a:ext cx="3868737" cy="2456683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F32395A-0708-E1E5-59D0-648311B5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A778-49A1-CC4E-CCA4-A34AEA64A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Repo on GitHub.com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04C48-270C-12AD-FCC8-41BFEAAEC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your Home Page, select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21E71-B2F3-1626-6C75-CF80BB1D10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196" y="2833683"/>
            <a:ext cx="7829607" cy="119063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105861-B206-A7A2-17BE-83758B44B99F}"/>
              </a:ext>
            </a:extLst>
          </p:cNvPr>
          <p:cNvCxnSpPr>
            <a:cxnSpLocks/>
          </p:cNvCxnSpPr>
          <p:nvPr/>
        </p:nvCxnSpPr>
        <p:spPr>
          <a:xfrm flipH="1">
            <a:off x="2130639" y="2325951"/>
            <a:ext cx="2388092" cy="10209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47629A-863A-B691-3343-D371A56D3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13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ECE5-46E3-8C54-B2C3-0B8F514C0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3146"/>
            <a:ext cx="7886700" cy="1325563"/>
          </a:xfrm>
        </p:spPr>
        <p:txBody>
          <a:bodyPr/>
          <a:lstStyle/>
          <a:p>
            <a:r>
              <a:rPr lang="en-US" dirty="0"/>
              <a:t>This Screen Will Appear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586AE-A506-9FE1-2D4A-6FD8A49682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2280" y="989352"/>
            <a:ext cx="5294420" cy="54761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3DBF2-2F8E-4BC5-519F-71AAA8B058E7}"/>
              </a:ext>
            </a:extLst>
          </p:cNvPr>
          <p:cNvCxnSpPr>
            <a:cxnSpLocks/>
          </p:cNvCxnSpPr>
          <p:nvPr/>
        </p:nvCxnSpPr>
        <p:spPr>
          <a:xfrm flipH="1">
            <a:off x="4404988" y="1927194"/>
            <a:ext cx="1303354" cy="12747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FFBB8-47BA-EA79-55EE-81792D98D167}"/>
              </a:ext>
            </a:extLst>
          </p:cNvPr>
          <p:cNvCxnSpPr>
            <a:cxnSpLocks/>
          </p:cNvCxnSpPr>
          <p:nvPr/>
        </p:nvCxnSpPr>
        <p:spPr>
          <a:xfrm>
            <a:off x="1828799" y="4020845"/>
            <a:ext cx="116741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F643CF-1D96-C31B-5EA5-43015A14C3DE}"/>
              </a:ext>
            </a:extLst>
          </p:cNvPr>
          <p:cNvCxnSpPr>
            <a:cxnSpLocks/>
          </p:cNvCxnSpPr>
          <p:nvPr/>
        </p:nvCxnSpPr>
        <p:spPr>
          <a:xfrm flipH="1">
            <a:off x="6995604" y="5167551"/>
            <a:ext cx="568171" cy="85225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62E81-A5B4-4BFE-03A0-C31725F9A1C9}"/>
              </a:ext>
            </a:extLst>
          </p:cNvPr>
          <p:cNvCxnSpPr>
            <a:cxnSpLocks/>
          </p:cNvCxnSpPr>
          <p:nvPr/>
        </p:nvCxnSpPr>
        <p:spPr>
          <a:xfrm>
            <a:off x="1988598" y="3328386"/>
            <a:ext cx="80786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A12F9A-D435-2236-DDAD-2C5574A0736C}"/>
              </a:ext>
            </a:extLst>
          </p:cNvPr>
          <p:cNvCxnSpPr>
            <a:cxnSpLocks/>
          </p:cNvCxnSpPr>
          <p:nvPr/>
        </p:nvCxnSpPr>
        <p:spPr>
          <a:xfrm>
            <a:off x="2157274" y="2810522"/>
            <a:ext cx="892205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7875E4-6EC2-0213-92A4-6C8CA6299A26}"/>
              </a:ext>
            </a:extLst>
          </p:cNvPr>
          <p:cNvSpPr txBox="1"/>
          <p:nvPr/>
        </p:nvSpPr>
        <p:spPr>
          <a:xfrm>
            <a:off x="5726097" y="1665584"/>
            <a:ext cx="1269507" cy="5788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Name, can’t use spaces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8CA95E8-A10A-9FE2-AD10-1A2A424767EB}"/>
              </a:ext>
            </a:extLst>
          </p:cNvPr>
          <p:cNvSpPr/>
          <p:nvPr/>
        </p:nvSpPr>
        <p:spPr>
          <a:xfrm>
            <a:off x="2796465" y="3045041"/>
            <a:ext cx="195310" cy="550415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8921D3-CA29-0349-7F57-D7A805BD56D5}"/>
              </a:ext>
            </a:extLst>
          </p:cNvPr>
          <p:cNvSpPr/>
          <p:nvPr/>
        </p:nvSpPr>
        <p:spPr>
          <a:xfrm>
            <a:off x="2991775" y="3727427"/>
            <a:ext cx="3258105" cy="523220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7659D55-45A4-E9DF-CA74-6348EE36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E640E-1B81-62F5-A322-EBDFAF696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4104"/>
            <a:ext cx="9144000" cy="3733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BBB673-C451-C952-99E5-C0D5B6504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307" y="101431"/>
            <a:ext cx="7772400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Using GitHub </a:t>
            </a:r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for Version Control and Project Documentation When Using </a:t>
            </a:r>
            <a:r>
              <a:rPr lang="en-US" sz="4000" dirty="0">
                <a:solidFill>
                  <a:srgbClr val="FF0000"/>
                </a:solidFill>
              </a:rPr>
              <a:t>RStudio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80212-28F3-8F57-5C7B-D258DC71C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8507" y="2713208"/>
            <a:ext cx="6858000" cy="165576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For Simple Minded People Like Me</a:t>
            </a:r>
          </a:p>
        </p:txBody>
      </p:sp>
    </p:spTree>
    <p:extLst>
      <p:ext uri="{BB962C8B-B14F-4D97-AF65-F5344CB8AC3E}">
        <p14:creationId xmlns:p14="http://schemas.microsoft.com/office/powerpoint/2010/main" val="42498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B0CC0-53A7-38D5-E4EF-D8060CBA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Voila!!!!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80008-1263-1D14-0979-2721962DAA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19" y="1604532"/>
            <a:ext cx="8217929" cy="41038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5DB67-BF7E-C14B-ADE8-605E6307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6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89A4-FBCC-6C14-EF67-C2C00C6D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49" y="159619"/>
            <a:ext cx="7886700" cy="1325563"/>
          </a:xfrm>
        </p:spPr>
        <p:txBody>
          <a:bodyPr/>
          <a:lstStyle/>
          <a:p>
            <a:r>
              <a:rPr lang="en-US" dirty="0"/>
              <a:t>View will change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3CAD38-E87F-0A49-CE44-BF156F9A50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93" y="1370244"/>
            <a:ext cx="7972483" cy="3762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1905F-1311-C7CD-5FB1-D6704BFE3E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249" y="1370244"/>
            <a:ext cx="7779170" cy="3505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C99C0E-EDC1-2EB0-5360-B11AE74E6CB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19" y="1370244"/>
            <a:ext cx="7864522" cy="4310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A31E8-C76C-F7B6-85E9-2AF8B49994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3593" y="2695807"/>
            <a:ext cx="1131027" cy="51007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5A1C9-06BD-E687-B956-8C989621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1C7B-75ED-AC36-FBAA-2FB83B9F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" y="365126"/>
            <a:ext cx="9010835" cy="1325563"/>
          </a:xfrm>
        </p:spPr>
        <p:txBody>
          <a:bodyPr>
            <a:normAutofit/>
          </a:bodyPr>
          <a:lstStyle/>
          <a:p>
            <a:r>
              <a:rPr lang="en-US" dirty="0"/>
              <a:t>Set up your own Repo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187E-367F-6C49-628D-1B7217AE1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Team Member (designated leader on Canvas if appropriate) creates the repo and then invites their other team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47148-28A5-0B56-B2EF-879A58E2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13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E770-C31F-BE3B-B4C5-D0DF4A34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Make Your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C3C8-425E-57C9-3FDC-B63B9E51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34503"/>
            <a:ext cx="7886700" cy="4351338"/>
          </a:xfrm>
        </p:spPr>
        <p:txBody>
          <a:bodyPr/>
          <a:lstStyle/>
          <a:p>
            <a:r>
              <a:rPr lang="en-US" dirty="0"/>
              <a:t>Start Name with class name (BAS479)</a:t>
            </a:r>
          </a:p>
          <a:p>
            <a:r>
              <a:rPr lang="en-US" dirty="0"/>
              <a:t>Then add your Canvas Group Name</a:t>
            </a:r>
          </a:p>
          <a:p>
            <a:pPr lvl="1"/>
            <a:r>
              <a:rPr lang="en-US" dirty="0"/>
              <a:t> (e.g. Case9Shiny1)</a:t>
            </a:r>
          </a:p>
          <a:p>
            <a:r>
              <a:rPr lang="en-US" dirty="0"/>
              <a:t>So your Repo name would be</a:t>
            </a:r>
          </a:p>
          <a:p>
            <a:pPr lvl="1"/>
            <a:r>
              <a:rPr lang="en-US" dirty="0"/>
              <a:t> BAS479Case9Shiny1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05D17-FDA4-425D-12BC-DC8A7352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9655" y="3926027"/>
            <a:ext cx="4187088" cy="26255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9FE141-66DD-59D6-4DE4-556C79FA53DB}"/>
                  </a:ext>
                </a:extLst>
              </p14:cNvPr>
              <p14:cNvContentPartPr/>
              <p14:nvPr/>
            </p14:nvContentPartPr>
            <p14:xfrm>
              <a:off x="5558040" y="3883903"/>
              <a:ext cx="2615760" cy="2191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9FE141-66DD-59D6-4DE4-556C79FA53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040" y="3874903"/>
                <a:ext cx="2633400" cy="22093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DDADF-A224-C4B1-6E86-39FF10F5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40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6355-4527-58D8-96D3-AB6A806D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Start Working with GitHub </a:t>
            </a:r>
            <a:r>
              <a:rPr lang="en-US" b="1" dirty="0">
                <a:solidFill>
                  <a:srgbClr val="0070C0"/>
                </a:solidFill>
              </a:rPr>
              <a:t>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DDDE-88A5-CC26-1B69-564FE7DD3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204837"/>
          </a:xfrm>
        </p:spPr>
        <p:txBody>
          <a:bodyPr/>
          <a:lstStyle/>
          <a:p>
            <a:r>
              <a:rPr lang="en-US" dirty="0"/>
              <a:t>Open Desktop if it is not already</a:t>
            </a:r>
          </a:p>
          <a:p>
            <a:pPr lvl="1"/>
            <a:r>
              <a:rPr lang="en-US" dirty="0"/>
              <a:t>I’m assuming you have connected it to your GitHub.com account</a:t>
            </a:r>
          </a:p>
          <a:p>
            <a:r>
              <a:rPr lang="en-US" dirty="0"/>
              <a:t>It will look something like this, probably with no Repo open: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4A26-D9CF-17EB-79F8-A4AD3CBD33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2188" y="3652685"/>
            <a:ext cx="5530788" cy="31522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902F6-60B2-5926-52E1-AB00E00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9988-9D08-6EC8-42A4-72DF16FF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Connect your Desktop to the Cloud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7BC1F-A724-483D-42A8-D78CBE74A84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686" y="1953087"/>
            <a:ext cx="7225314" cy="48168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90366F-9411-E706-54C3-90E6DC329DBF}"/>
              </a:ext>
            </a:extLst>
          </p:cNvPr>
          <p:cNvCxnSpPr>
            <a:cxnSpLocks/>
          </p:cNvCxnSpPr>
          <p:nvPr/>
        </p:nvCxnSpPr>
        <p:spPr>
          <a:xfrm flipV="1">
            <a:off x="870011" y="2556768"/>
            <a:ext cx="1233997" cy="48827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09D343-6321-504D-CD4E-D9F94072D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02E06-1DC3-46CC-3729-05A7F9456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r>
              <a:rPr lang="en-US" dirty="0"/>
              <a:t>Then Choose Your Repo … </a:t>
            </a:r>
            <a:r>
              <a:rPr lang="en-US" i="1" dirty="0">
                <a:solidFill>
                  <a:srgbClr val="FF0000"/>
                </a:solidFill>
              </a:rPr>
              <a:t>click clone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95799-3FB3-61CF-4A2A-A8A628AB39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46394"/>
            <a:ext cx="9144000" cy="52116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EBD7-8BA7-BFD3-32EC-7AB6F9BF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9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7CCF7-1936-6696-6A1F-ABFC0928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This Creates a Local Folder that Looks and Feels Like What we Do Every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317E6-37D9-02E2-5493-941108E384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5"/>
          <a:stretch/>
        </p:blipFill>
        <p:spPr>
          <a:xfrm>
            <a:off x="188266" y="2433624"/>
            <a:ext cx="8405319" cy="248460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5B90FDB-2389-CB68-382C-F5A409E65B92}"/>
              </a:ext>
            </a:extLst>
          </p:cNvPr>
          <p:cNvSpPr/>
          <p:nvPr/>
        </p:nvSpPr>
        <p:spPr>
          <a:xfrm>
            <a:off x="1988598" y="2769832"/>
            <a:ext cx="2112886" cy="659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1C1D1-A6CD-C163-908F-3212536D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7354-32BE-439F-95BB-0DFA2352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the Repo You Want to Work with on the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BACB5-1E2F-B9E2-8F2C-FD280DE7F9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166" y="2176657"/>
            <a:ext cx="7341833" cy="46798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34216-D6D5-CA12-292C-1A9358F59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9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6D7A-1DD1-378E-DD6C-9B1B6E1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Add Files (will show via Desktop and Cloud)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17616-9EA0-CA13-C927-22BAFCE62A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5527"/>
            <a:ext cx="8052047" cy="5132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D7BC3-9926-D333-5A0B-A7524F06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7" y="4371823"/>
            <a:ext cx="8407113" cy="24873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E3113E-1C2B-FA1D-4709-A76DFCBE505B}"/>
              </a:ext>
            </a:extLst>
          </p:cNvPr>
          <p:cNvCxnSpPr/>
          <p:nvPr/>
        </p:nvCxnSpPr>
        <p:spPr>
          <a:xfrm flipH="1">
            <a:off x="6436310" y="3311370"/>
            <a:ext cx="1251752" cy="86113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EA98C12C-00B5-CCF2-FEFA-3890CADBEC3A}"/>
              </a:ext>
            </a:extLst>
          </p:cNvPr>
          <p:cNvSpPr/>
          <p:nvPr/>
        </p:nvSpPr>
        <p:spPr>
          <a:xfrm>
            <a:off x="5823751" y="3429000"/>
            <a:ext cx="470517" cy="423909"/>
          </a:xfrm>
          <a:prstGeom prst="noSmoking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A46513-35B7-935F-E351-96A6820C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4F5B-2B2C-A512-6FAB-B507871B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466BA-B80B-B13E-D4A5-00DE36A0C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you capable of using GitHub to interact with </a:t>
            </a:r>
            <a:r>
              <a:rPr lang="en-US" dirty="0" err="1"/>
              <a:t>Rstudio</a:t>
            </a:r>
            <a:r>
              <a:rPr lang="en-US" dirty="0"/>
              <a:t> such that you can:</a:t>
            </a:r>
          </a:p>
          <a:p>
            <a:pPr lvl="1"/>
            <a:r>
              <a:rPr lang="en-US" dirty="0"/>
              <a:t>Meet the requirements of this class</a:t>
            </a:r>
          </a:p>
          <a:p>
            <a:pPr lvl="1"/>
            <a:r>
              <a:rPr lang="en-US" dirty="0"/>
              <a:t>Create and manage a project folder (repo) on GitHub</a:t>
            </a:r>
          </a:p>
          <a:p>
            <a:pPr lvl="1"/>
            <a:r>
              <a:rPr lang="en-US" dirty="0"/>
              <a:t>Implement version control for your project/documents</a:t>
            </a:r>
          </a:p>
          <a:p>
            <a:pPr lvl="1"/>
            <a:r>
              <a:rPr lang="en-US" dirty="0"/>
              <a:t>Switch back and forth from </a:t>
            </a:r>
            <a:r>
              <a:rPr lang="en-US" dirty="0" err="1"/>
              <a:t>Rstudio</a:t>
            </a:r>
            <a:r>
              <a:rPr lang="en-US" dirty="0"/>
              <a:t> to GitHub easily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i="1" dirty="0"/>
              <a:t>The rest is up to you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A71D2-2B98-864C-163C-F74EB94E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4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80F44-D8D0-4E00-CA0C-3610ABAB8A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87" y="1300071"/>
            <a:ext cx="6425609" cy="475838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8FBDC8F-E9E1-CF85-0F57-509A6C2C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73" y="-226855"/>
            <a:ext cx="7886700" cy="1325563"/>
          </a:xfrm>
        </p:spPr>
        <p:txBody>
          <a:bodyPr/>
          <a:lstStyle/>
          <a:p>
            <a:r>
              <a:rPr lang="en-US" dirty="0"/>
              <a:t>Let’s Say I have some files already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F75BC7-4DF0-0CFD-D282-62ABDBE11B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514" y="4740676"/>
            <a:ext cx="6491486" cy="1920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280465-9C72-AF39-6F79-B381A7EC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094" y="1430983"/>
            <a:ext cx="4304149" cy="27068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333363-805D-D96C-99AF-279C1A9F4083}"/>
              </a:ext>
            </a:extLst>
          </p:cNvPr>
          <p:cNvCxnSpPr/>
          <p:nvPr/>
        </p:nvCxnSpPr>
        <p:spPr>
          <a:xfrm>
            <a:off x="2716567" y="3213717"/>
            <a:ext cx="1766656" cy="30006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1573C4-1F62-E51A-D8B7-BFEE9008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12BBFA-E9BE-CEB7-F792-3D5F208F3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31301"/>
            <a:ext cx="9144000" cy="58286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20FFD-B9E5-86A3-5B17-4821E9682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0"/>
            <a:ext cx="8515350" cy="985421"/>
          </a:xfrm>
        </p:spPr>
        <p:txBody>
          <a:bodyPr/>
          <a:lstStyle/>
          <a:p>
            <a:r>
              <a:rPr lang="en-US" dirty="0"/>
              <a:t>After Drag and Drop, go to Desktop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C6699-0FD7-C982-7C47-0078FC82A9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4069904"/>
            <a:ext cx="4441292" cy="2706614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A6BE868-0A0F-F332-8628-B18228EB59C5}"/>
              </a:ext>
            </a:extLst>
          </p:cNvPr>
          <p:cNvSpPr/>
          <p:nvPr/>
        </p:nvSpPr>
        <p:spPr>
          <a:xfrm>
            <a:off x="1580225" y="1731146"/>
            <a:ext cx="443884" cy="985421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44B1DB4-E9B9-A997-7E5E-051849FBFCC6}"/>
              </a:ext>
            </a:extLst>
          </p:cNvPr>
          <p:cNvSpPr/>
          <p:nvPr/>
        </p:nvSpPr>
        <p:spPr>
          <a:xfrm>
            <a:off x="1620174" y="5576657"/>
            <a:ext cx="443884" cy="1281343"/>
          </a:xfrm>
          <a:prstGeom prst="rightBrac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42AEA0-5CCC-3831-A023-7A3ED1CABF04}"/>
              </a:ext>
            </a:extLst>
          </p:cNvPr>
          <p:cNvCxnSpPr/>
          <p:nvPr/>
        </p:nvCxnSpPr>
        <p:spPr>
          <a:xfrm flipH="1">
            <a:off x="5779363" y="3684233"/>
            <a:ext cx="381740" cy="11097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22C6A3F-EE28-6164-D1C0-8FEF33AB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F5572-8D42-6F98-7504-48F3030FE3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8591"/>
            <a:ext cx="9144000" cy="521160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271775A-26A9-F52E-7953-DC13AFF0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803"/>
            <a:ext cx="9144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Now You are Reminded to Push to Cloud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3D3CF2-B29C-B91B-6166-BD751D5FF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62" y="3429000"/>
            <a:ext cx="1920406" cy="116443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1D85C3-69D3-4759-A5A3-BCA1E5F9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45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8B4176-5ED9-3CE4-95C0-B76EF90704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208" y="1100309"/>
            <a:ext cx="5948039" cy="411036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6ACEA24-EAC6-727C-2662-52FF3D6CF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879"/>
            <a:ext cx="7886700" cy="1325563"/>
          </a:xfrm>
        </p:spPr>
        <p:txBody>
          <a:bodyPr/>
          <a:lstStyle/>
          <a:p>
            <a:r>
              <a:rPr lang="en-US" dirty="0"/>
              <a:t>Can Drag or Upload Files On-Line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3D69DD-D15D-053B-EAB6-C0F16C5B5483}"/>
              </a:ext>
            </a:extLst>
          </p:cNvPr>
          <p:cNvSpPr/>
          <p:nvPr/>
        </p:nvSpPr>
        <p:spPr>
          <a:xfrm>
            <a:off x="4714043" y="1784412"/>
            <a:ext cx="1899821" cy="1145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996701-BE86-3BED-434D-BE3C7BAB4D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466" y="2799859"/>
            <a:ext cx="6638974" cy="39338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B3F6E8B-5A29-40AB-66A0-A0FB729105F1}"/>
              </a:ext>
            </a:extLst>
          </p:cNvPr>
          <p:cNvSpPr/>
          <p:nvPr/>
        </p:nvSpPr>
        <p:spPr>
          <a:xfrm>
            <a:off x="2114361" y="3320250"/>
            <a:ext cx="3283258" cy="18036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0C225D-F33E-741C-A8B5-98B1E462E2E6}"/>
              </a:ext>
            </a:extLst>
          </p:cNvPr>
          <p:cNvCxnSpPr/>
          <p:nvPr/>
        </p:nvCxnSpPr>
        <p:spPr>
          <a:xfrm>
            <a:off x="1988598" y="6001305"/>
            <a:ext cx="772357" cy="37955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D6A7F9-C633-252D-DDED-F4EC152CCA65}"/>
              </a:ext>
            </a:extLst>
          </p:cNvPr>
          <p:cNvSpPr/>
          <p:nvPr/>
        </p:nvSpPr>
        <p:spPr>
          <a:xfrm>
            <a:off x="2539014" y="4358936"/>
            <a:ext cx="1589103" cy="58592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2DB40B-9CA9-9B5E-64E1-7F9D6316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4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2039CE1B-DF81-A0B1-8A64-A4719089FC44}"/>
              </a:ext>
            </a:extLst>
          </p:cNvPr>
          <p:cNvSpPr/>
          <p:nvPr/>
        </p:nvSpPr>
        <p:spPr>
          <a:xfrm>
            <a:off x="5584055" y="144434"/>
            <a:ext cx="2956264" cy="1899821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Whew!!!</a:t>
            </a:r>
          </a:p>
        </p:txBody>
      </p:sp>
      <p:pic>
        <p:nvPicPr>
          <p:cNvPr id="6" name="Picture 5" descr="A cartoon of a person reading a book&#10;&#10;Description automatically generated">
            <a:extLst>
              <a:ext uri="{FF2B5EF4-FFF2-40B4-BE49-F238E27FC236}">
                <a16:creationId xmlns:a16="http://schemas.microsoft.com/office/drawing/2014/main" id="{509E6B3B-DE81-F552-7606-46266922D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4918" y="1263034"/>
            <a:ext cx="7029450" cy="521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0059F5-CE4F-F5BA-5A43-2E1730584B95}"/>
              </a:ext>
            </a:extLst>
          </p:cNvPr>
          <p:cNvSpPr txBox="1"/>
          <p:nvPr/>
        </p:nvSpPr>
        <p:spPr>
          <a:xfrm>
            <a:off x="284918" y="6482734"/>
            <a:ext cx="7029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ngall.com/student-png/download/6628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A593D1-14E6-0F5F-8B2B-A1B24508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F75C-29BB-C419-6B4C-72103E67B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Post and edit code to GitHub utilizing RStudio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792327B-6273-251D-D5F6-11D87D66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main reason we are here</a:t>
            </a:r>
          </a:p>
          <a:p>
            <a:r>
              <a:rPr lang="en-US" dirty="0"/>
              <a:t>Sure was a lot of work to get here, but it will be worth it</a:t>
            </a:r>
          </a:p>
          <a:p>
            <a:r>
              <a:rPr lang="en-US" dirty="0">
                <a:solidFill>
                  <a:srgbClr val="FF0000"/>
                </a:solidFill>
              </a:rPr>
              <a:t>*************</a:t>
            </a:r>
            <a:r>
              <a:rPr lang="en-US" dirty="0"/>
              <a:t> When editing R files, the </a:t>
            </a:r>
            <a:r>
              <a:rPr lang="en-US" dirty="0">
                <a:solidFill>
                  <a:srgbClr val="FF0000"/>
                </a:solidFill>
              </a:rPr>
              <a:t>ONLY</a:t>
            </a:r>
            <a:r>
              <a:rPr lang="en-US" dirty="0"/>
              <a:t> way we are going to learn how is with: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GitHub Desktop</a:t>
            </a:r>
          </a:p>
          <a:p>
            <a:pPr lvl="1"/>
            <a:r>
              <a:rPr lang="en-US" dirty="0"/>
              <a:t>DON’T try this on GitHub.com until you are on your own.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83250E-A970-2769-2B45-52AD023B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6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60A865-3599-97CD-4C16-35A8678C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 Now, I assume you can upload/drag some R code to GitHub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2C389-D1D3-5AC5-64AE-271F3FDB8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any format</a:t>
            </a:r>
          </a:p>
          <a:p>
            <a:pPr lvl="1"/>
            <a:r>
              <a:rPr lang="en-US" dirty="0"/>
              <a:t>.r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rmd</a:t>
            </a:r>
            <a:endParaRPr lang="en-US" dirty="0"/>
          </a:p>
          <a:p>
            <a:pPr lvl="1"/>
            <a:r>
              <a:rPr lang="en-US" dirty="0"/>
              <a:t>.r(shiny)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7F3B9-6027-1D0E-DA70-576881F751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630" y="2926514"/>
            <a:ext cx="6068621" cy="386811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C7CC9CA-C26A-C74D-5DE7-E7A7159B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44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8553-C172-E434-60DD-F30CBB94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Click on the file like you normally would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27D3A-6959-E1AD-37F3-52A5F9E5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263019"/>
            <a:ext cx="7448550" cy="38766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18F564-54B3-B7B4-480C-02A1949A356E}"/>
              </a:ext>
            </a:extLst>
          </p:cNvPr>
          <p:cNvSpPr/>
          <p:nvPr/>
        </p:nvSpPr>
        <p:spPr>
          <a:xfrm>
            <a:off x="1518084" y="5246703"/>
            <a:ext cx="4953739" cy="2041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1FC52-08E0-3D3C-247B-858DCE1C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41BD-DD86-B7A7-7438-2CD14029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MockDown</a:t>
            </a:r>
            <a:r>
              <a:rPr lang="en-US" dirty="0"/>
              <a:t> now open in RStudio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EB8B-AECC-9AA5-76BA-83ECC2F52A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293" y="1905000"/>
            <a:ext cx="9144000" cy="4953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030E9F-ADED-66A6-366C-270BFFD3E3D9}"/>
              </a:ext>
            </a:extLst>
          </p:cNvPr>
          <p:cNvSpPr/>
          <p:nvPr/>
        </p:nvSpPr>
        <p:spPr>
          <a:xfrm>
            <a:off x="97654" y="2112885"/>
            <a:ext cx="1899821" cy="1145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0D6C4-B58B-492E-0234-295945D8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41BD-DD86-B7A7-7438-2CD14029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 Changes and Knit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A9E21-9F63-EB53-875D-FBBE1E7D4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565"/>
            <a:ext cx="9144000" cy="39308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2030E9F-ADED-66A6-366C-270BFFD3E3D9}"/>
              </a:ext>
            </a:extLst>
          </p:cNvPr>
          <p:cNvSpPr/>
          <p:nvPr/>
        </p:nvSpPr>
        <p:spPr>
          <a:xfrm>
            <a:off x="177553" y="3124939"/>
            <a:ext cx="3435659" cy="11452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90192-6F4B-9AFB-08C6-A90539B1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4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7C68-63CD-33E9-A35C-1EDD431CD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F4402-F569-4100-C135-885483F4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GitHub?</a:t>
            </a:r>
          </a:p>
          <a:p>
            <a:r>
              <a:rPr lang="en-US" dirty="0"/>
              <a:t>What will we use GitHub for?</a:t>
            </a:r>
          </a:p>
          <a:p>
            <a:r>
              <a:rPr lang="en-US" dirty="0"/>
              <a:t>Make GitHub Account</a:t>
            </a:r>
          </a:p>
          <a:p>
            <a:r>
              <a:rPr lang="en-US" dirty="0"/>
              <a:t>Download GitHub Desktop</a:t>
            </a:r>
          </a:p>
          <a:p>
            <a:r>
              <a:rPr lang="en-US" dirty="0"/>
              <a:t>Find my GitHub Repo for this class</a:t>
            </a:r>
          </a:p>
          <a:p>
            <a:pPr lvl="1"/>
            <a:r>
              <a:rPr lang="en-US" dirty="0"/>
              <a:t>What is a Repo?</a:t>
            </a:r>
          </a:p>
          <a:p>
            <a:r>
              <a:rPr lang="en-US" dirty="0"/>
              <a:t>Set up your own Repo for this class</a:t>
            </a:r>
          </a:p>
          <a:p>
            <a:r>
              <a:rPr lang="en-US" dirty="0"/>
              <a:t>Post and edit code to GitHub utilizing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Collaboration with classmates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758DC-DE83-9D9D-3799-B5884463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6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741BD-DD86-B7A7-7438-2CD14029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Some Changes and Knit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738D6-7D48-EE24-A7D7-AC26284925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591" y="1321840"/>
            <a:ext cx="6596856" cy="534085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45E16-3CD8-11C1-7FDB-4C92A2F0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51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49501-E718-FF94-05A1-52FBDCD67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75" y="152062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GitHub Desktop knows I saved (when knitted) and makes a commit. Yea!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088C5-CD14-AF19-971B-90E2936D9ED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888" y="1589594"/>
            <a:ext cx="8265111" cy="52684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B0AA-F4CD-58C2-B8DC-4CA2DBB6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4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085E-8BB1-83A0-2E17-CCD71B66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People to your Repo</a:t>
            </a:r>
          </a:p>
          <a:p>
            <a:r>
              <a:rPr lang="en-US" dirty="0"/>
              <a:t>Allow them to make changes</a:t>
            </a:r>
          </a:p>
          <a:p>
            <a:r>
              <a:rPr lang="en-US" dirty="0"/>
              <a:t>Monitor changes at a certain level of detail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A4CF9-8147-3535-B68B-40917D5B0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16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3D6F4-7C93-274B-82EC-9116283C81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98" y="1690688"/>
            <a:ext cx="8847229" cy="50918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05ABF9-3385-C977-5985-6756F10F9D6A}"/>
              </a:ext>
            </a:extLst>
          </p:cNvPr>
          <p:cNvCxnSpPr>
            <a:cxnSpLocks/>
          </p:cNvCxnSpPr>
          <p:nvPr/>
        </p:nvCxnSpPr>
        <p:spPr>
          <a:xfrm flipH="1">
            <a:off x="2929631" y="2665522"/>
            <a:ext cx="1482570" cy="76347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CCC93478-21F6-23D4-0CEE-9A3058DBEDC5}"/>
              </a:ext>
            </a:extLst>
          </p:cNvPr>
          <p:cNvSpPr/>
          <p:nvPr/>
        </p:nvSpPr>
        <p:spPr>
          <a:xfrm>
            <a:off x="5903650" y="5424256"/>
            <a:ext cx="870012" cy="54153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B0393A-40C6-7F3D-62B4-A4ACF2D2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5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A27C2-DC98-25DF-8165-4768436803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617" y="1506984"/>
            <a:ext cx="6462944" cy="3844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1D884-A037-126E-F556-B91DD124F9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810" y="4178793"/>
            <a:ext cx="3355760" cy="17133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6FEE8-662B-6049-0CF5-30F6E84B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26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0D8C37-CD39-608F-4F56-77FDE6A4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1079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C4AC8-A5A4-E18E-6957-AB75757E9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24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(Add Me First)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A9D6F-11E2-28A7-28FD-90C188DB2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77" y="1690689"/>
            <a:ext cx="4731798" cy="2840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AAF50B-AD6D-6DBA-B229-11F4BD8AFD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6427" y="1690689"/>
            <a:ext cx="3730042" cy="173831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5D5214-275C-2879-6FB9-E06314F3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40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2CE5-C09E-D506-70C5-D13819ADF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365126"/>
            <a:ext cx="8328919" cy="1325563"/>
          </a:xfrm>
        </p:spPr>
        <p:txBody>
          <a:bodyPr/>
          <a:lstStyle/>
          <a:p>
            <a:r>
              <a:rPr lang="en-US" dirty="0"/>
              <a:t>Collaboration (Now add your team)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A9D6F-11E2-28A7-28FD-90C188DB27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05" y="1690689"/>
            <a:ext cx="4731798" cy="28408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B4870-D566-63A3-3281-5CDC613A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30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43A68-FF19-EB26-05A5-C1B3732A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to study these concepts in the videos.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A358-77BC-0197-07F1-A93A8ABFD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  <a:p>
            <a:r>
              <a:rPr lang="en-US" dirty="0"/>
              <a:t>Branch</a:t>
            </a:r>
          </a:p>
          <a:p>
            <a:r>
              <a:rPr lang="en-US" dirty="0"/>
              <a:t>Fork</a:t>
            </a:r>
          </a:p>
          <a:p>
            <a:r>
              <a:rPr lang="en-US" dirty="0"/>
              <a:t>Pull</a:t>
            </a:r>
          </a:p>
          <a:p>
            <a:r>
              <a:rPr lang="en-US" dirty="0"/>
              <a:t>Issues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5283E-37C8-045A-47BA-D367D4EFF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7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236A-8C96-64DB-0E93-188B1148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ready to go.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1844-2BFF-A3BD-ADA7-520B89597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The beginning of….</a:t>
            </a:r>
          </a:p>
          <a:p>
            <a:r>
              <a:rPr lang="en-US" sz="4800" b="1" dirty="0">
                <a:solidFill>
                  <a:srgbClr val="0070C0"/>
                </a:solidFill>
              </a:rPr>
              <a:t>The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D8ED-0E44-E1FE-03A7-C96478C0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751E-7091-5823-08EB-79D94D28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73" y="-14653"/>
            <a:ext cx="7886700" cy="1325563"/>
          </a:xfrm>
        </p:spPr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A18D-E702-FA07-1C66-32BFE18B3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598"/>
            <a:ext cx="7886700" cy="4351338"/>
          </a:xfrm>
        </p:spPr>
        <p:txBody>
          <a:bodyPr/>
          <a:lstStyle/>
          <a:p>
            <a:r>
              <a:rPr lang="en-US" dirty="0"/>
              <a:t>A website</a:t>
            </a:r>
          </a:p>
          <a:p>
            <a:r>
              <a:rPr lang="en-US" dirty="0"/>
              <a:t>Cloud storage</a:t>
            </a:r>
          </a:p>
          <a:p>
            <a:r>
              <a:rPr lang="en-US" dirty="0"/>
              <a:t>Cloud Server</a:t>
            </a:r>
          </a:p>
          <a:p>
            <a:r>
              <a:rPr lang="en-US" dirty="0"/>
              <a:t>Integration tool with Git and other software</a:t>
            </a:r>
          </a:p>
          <a:p>
            <a:pPr lvl="1"/>
            <a:r>
              <a:rPr lang="en-US" dirty="0"/>
              <a:t>See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F32C701-25C7-CF86-A598-8FB7F5EF1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47975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05A3C3-B770-9260-2E3E-05412984D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0822" y="3362102"/>
            <a:ext cx="1267976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F1419"/>
                </a:solidFill>
                <a:effectLst/>
                <a:latin typeface="TwitterChirp"/>
                <a:cs typeface="Times New Roman" panose="02020603050405020304" pitchFamily="18" charset="0"/>
              </a:rPr>
              <a:t>Daniel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F1419"/>
                </a:solidFill>
                <a:effectLst/>
                <a:latin typeface="TwitterChirp"/>
                <a:cs typeface="Times New Roman" panose="02020603050405020304" pitchFamily="18" charset="0"/>
              </a:rPr>
              <a:t>Shiffman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536471"/>
                </a:solidFill>
                <a:effectLst/>
                <a:latin typeface="TwitterChirp"/>
                <a:cs typeface="Times New Roman" panose="02020603050405020304" pitchFamily="18" charset="0"/>
              </a:rPr>
              <a:t>@shiffman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F8202-0BAC-1C3B-9A3B-1088A00CA3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7974" y="3691803"/>
            <a:ext cx="6233881" cy="316619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8A1E5-56AB-F9D3-3D50-672848F7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6C8DF-F770-0C78-155B-4981D089FB8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1370313"/>
            <a:ext cx="9144000" cy="411737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335880-172B-3E29-D67B-CD16905D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7"/>
            <a:ext cx="9143999" cy="922136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hlinkClick r:id="rId3"/>
              </a:rPr>
              <a:t>https://www.youtube.com/@TheCodingTrain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FB956D-91C0-7684-D1FB-97A42E90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0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870B-3153-EE76-F485-B70FDD352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use GitHub for?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F47A8-4E22-B0DE-C509-B94A86745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Project Folder </a:t>
            </a:r>
            <a:r>
              <a:rPr lang="en-US" dirty="0"/>
              <a:t>for file organization</a:t>
            </a:r>
          </a:p>
          <a:p>
            <a:r>
              <a:rPr lang="en-US" b="1" dirty="0"/>
              <a:t>Collaboration </a:t>
            </a:r>
            <a:r>
              <a:rPr lang="en-US" dirty="0"/>
              <a:t>for teamwork</a:t>
            </a:r>
            <a:endParaRPr lang="en-US" b="1" dirty="0"/>
          </a:p>
          <a:p>
            <a:r>
              <a:rPr lang="en-US" b="1" dirty="0"/>
              <a:t>Version Control </a:t>
            </a:r>
            <a:r>
              <a:rPr lang="en-US" dirty="0"/>
              <a:t>for files</a:t>
            </a:r>
          </a:p>
          <a:p>
            <a:pPr lvl="1"/>
            <a:r>
              <a:rPr lang="en-US" dirty="0"/>
              <a:t>See Christina on LinkedIn Learning</a:t>
            </a:r>
          </a:p>
          <a:p>
            <a:pPr lvl="1"/>
            <a:r>
              <a:rPr lang="en-US" dirty="0"/>
              <a:t>First few videos of this course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27399-BEC6-D2F1-0955-20ED7AA94E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182338"/>
            <a:ext cx="7581955" cy="1694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A1062-7E79-5E17-F454-94F1B5A8E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191" y="2907355"/>
            <a:ext cx="3065809" cy="104329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0B4A49-CD86-CAE6-E950-08647F691B28}"/>
              </a:ext>
            </a:extLst>
          </p:cNvPr>
          <p:cNvSpPr/>
          <p:nvPr/>
        </p:nvSpPr>
        <p:spPr>
          <a:xfrm>
            <a:off x="204187" y="4793941"/>
            <a:ext cx="2450237" cy="10830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DAA49E-D2BA-FE67-9D89-49308F1E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5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A5B5-F64E-0895-2D99-6DCB2FB3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GitHub Account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C77EE-B272-6F0B-A354-683BF9167E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20" y="1391936"/>
            <a:ext cx="8843456" cy="275393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3DA0B3-06C6-EA37-CDBB-D4EE2D5DAD6B}"/>
              </a:ext>
            </a:extLst>
          </p:cNvPr>
          <p:cNvCxnSpPr>
            <a:cxnSpLocks/>
          </p:cNvCxnSpPr>
          <p:nvPr/>
        </p:nvCxnSpPr>
        <p:spPr>
          <a:xfrm flipH="1" flipV="1">
            <a:off x="1633492" y="3961660"/>
            <a:ext cx="1074198" cy="96544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F3A7CF8-119F-AA7A-AD5E-4BC962031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46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A5B5-F64E-0895-2D99-6DCB2FB3D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GitHub Account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C8109D-E758-CAB2-5645-D49993FBC1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42812"/>
            <a:ext cx="9144000" cy="28468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3DA0B3-06C6-EA37-CDBB-D4EE2D5DAD6B}"/>
              </a:ext>
            </a:extLst>
          </p:cNvPr>
          <p:cNvCxnSpPr>
            <a:cxnSpLocks/>
          </p:cNvCxnSpPr>
          <p:nvPr/>
        </p:nvCxnSpPr>
        <p:spPr>
          <a:xfrm flipH="1">
            <a:off x="1882068" y="1118585"/>
            <a:ext cx="1225117" cy="5365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751F01-2DD3-8FAD-0BF8-875E49A4FD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4626" y="3792718"/>
            <a:ext cx="1261981" cy="1158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53DF0-1E9A-F6CC-ECC0-9D5529ACDF7D}"/>
              </a:ext>
            </a:extLst>
          </p:cNvPr>
          <p:cNvSpPr txBox="1"/>
          <p:nvPr/>
        </p:nvSpPr>
        <p:spPr>
          <a:xfrm>
            <a:off x="3460940" y="4895110"/>
            <a:ext cx="3852909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Consider using your personal email since UTK will expire. Doesn’t matter for our class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41E90-F4D6-1E0C-DD9C-1B799537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6B189-CBD7-4A0E-9C2D-3D62AD35DC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37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4298</TotalTime>
  <Words>839</Words>
  <Application>Microsoft Office PowerPoint</Application>
  <PresentationFormat>On-screen Show (4:3)</PresentationFormat>
  <Paragraphs>182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Times New Roman</vt:lpstr>
      <vt:lpstr>Aptos Display</vt:lpstr>
      <vt:lpstr>Arial</vt:lpstr>
      <vt:lpstr>Tahoma</vt:lpstr>
      <vt:lpstr>TwitterChirp</vt:lpstr>
      <vt:lpstr>Aptos</vt:lpstr>
      <vt:lpstr>Office Theme</vt:lpstr>
      <vt:lpstr>GitHub for BAS479</vt:lpstr>
      <vt:lpstr> Using GitHub for Version Control and Project Documentation When Using RStudio</vt:lpstr>
      <vt:lpstr>Objective</vt:lpstr>
      <vt:lpstr>Agenda</vt:lpstr>
      <vt:lpstr>What is GitHub?</vt:lpstr>
      <vt:lpstr>https://www.youtube.com/@TheCodingTrain </vt:lpstr>
      <vt:lpstr>What will we use GitHub for?</vt:lpstr>
      <vt:lpstr>Let’s Make a GitHub Account </vt:lpstr>
      <vt:lpstr>Let’s Make a GitHub Account </vt:lpstr>
      <vt:lpstr>Download GitHub Desktop</vt:lpstr>
      <vt:lpstr>Download GitHub Desktop</vt:lpstr>
      <vt:lpstr>Video Help. Back to Christina’s course</vt:lpstr>
      <vt:lpstr>What Desktop Looks like …. after syncing with GitHub.com</vt:lpstr>
      <vt:lpstr>Find my GitHub Repo for your class</vt:lpstr>
      <vt:lpstr>Find my GitHub Repo for your class</vt:lpstr>
      <vt:lpstr>What is a Repo?</vt:lpstr>
      <vt:lpstr>What is a Repo?</vt:lpstr>
      <vt:lpstr>Creating a Repo on GitHub.com</vt:lpstr>
      <vt:lpstr>This Screen Will Appear</vt:lpstr>
      <vt:lpstr>Voila!!!!</vt:lpstr>
      <vt:lpstr>View will change over time</vt:lpstr>
      <vt:lpstr>Set up your own Repo for this class</vt:lpstr>
      <vt:lpstr>Now Make Your Repo</vt:lpstr>
      <vt:lpstr>Now Let’s Start Working with GitHub Desktop</vt:lpstr>
      <vt:lpstr>Now Let’s Connect your Desktop to the Cloud Repo</vt:lpstr>
      <vt:lpstr>Then Choose Your Repo … click clone</vt:lpstr>
      <vt:lpstr>This Creates a Local Folder that Looks and Feels Like What we Do Every Day</vt:lpstr>
      <vt:lpstr>Choose the Repo You Want to Work with on the Desktop</vt:lpstr>
      <vt:lpstr>Now We Can Add Files (will show via Desktop and Cloud)</vt:lpstr>
      <vt:lpstr>Let’s Say I have some files already</vt:lpstr>
      <vt:lpstr>After Drag and Drop, go to Desktop</vt:lpstr>
      <vt:lpstr>Now You are Reminded to Push to Cloud</vt:lpstr>
      <vt:lpstr>Can Drag or Upload Files On-Line</vt:lpstr>
      <vt:lpstr>PowerPoint Presentation</vt:lpstr>
      <vt:lpstr>Post and edit code to GitHub utilizing RStudio </vt:lpstr>
      <vt:lpstr>By Now, I assume you can upload/drag some R code to GitHub</vt:lpstr>
      <vt:lpstr>Just Click on the file like you normally would</vt:lpstr>
      <vt:lpstr>MockDown now open in RStudio</vt:lpstr>
      <vt:lpstr>Make Some Changes and Knit</vt:lpstr>
      <vt:lpstr>Make Some Changes and Knit</vt:lpstr>
      <vt:lpstr>GitHub Desktop knows I saved (when knitted) and makes a commit. Yea!</vt:lpstr>
      <vt:lpstr>Collaboration</vt:lpstr>
      <vt:lpstr>Collaboration (GitHub.Com)</vt:lpstr>
      <vt:lpstr>Collaboration (GitHub.Com)</vt:lpstr>
      <vt:lpstr>Collaboration (GitHub.Com)</vt:lpstr>
      <vt:lpstr>Collaboration (Add Me First)</vt:lpstr>
      <vt:lpstr>Collaboration (Now add your team)</vt:lpstr>
      <vt:lpstr>Make sure to study these concepts in the videos. </vt:lpstr>
      <vt:lpstr>You are ready to go.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</dc:title>
  <dc:creator>Allen Pannell Jr</dc:creator>
  <cp:lastModifiedBy>Pannell Jr, Allen (Allen)</cp:lastModifiedBy>
  <cp:revision>7</cp:revision>
  <dcterms:created xsi:type="dcterms:W3CDTF">2024-05-06T18:31:51Z</dcterms:created>
  <dcterms:modified xsi:type="dcterms:W3CDTF">2024-05-10T17:26:29Z</dcterms:modified>
</cp:coreProperties>
</file>